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85" r:id="rId14"/>
    <p:sldId id="275" r:id="rId15"/>
    <p:sldId id="276" r:id="rId16"/>
    <p:sldId id="286" r:id="rId17"/>
    <p:sldId id="277" r:id="rId18"/>
    <p:sldId id="278" r:id="rId19"/>
    <p:sldId id="279" r:id="rId20"/>
    <p:sldId id="280" r:id="rId21"/>
    <p:sldId id="281" r:id="rId22"/>
    <p:sldId id="282" r:id="rId23"/>
    <p:sldId id="262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AE3108-4F23-4C7B-928E-1733F8EAB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34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3FD27E-E573-4C40-981C-6CB4DFB14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334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55B01-D4F0-47A5-8068-9E2EC696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1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5C2D38C9-6F70-4784-88D2-B0E228CA1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7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D1DCA1C0-DB3D-4D69-B8A0-0D46F023F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8677A2A3-A293-414B-905F-058127F07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5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0F9420DB-69BC-4CDC-A48B-46B4E9A43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0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5F07062F-33AE-42AD-8397-B1C4B562B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EA58267B-B786-46DE-8EA7-7012540AE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B59503DA-CE91-48A6-BC44-A41527263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1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1FA46278-40BA-4A99-BAB5-46DA95CA3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9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818C8C66-F3DB-47D9-8EBB-CBDDC0DD5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8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2 - </a:t>
            </a:r>
            <a:fld id="{F508136C-D18E-4CC9-99BE-420594701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5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Lecture 2 - </a:t>
            </a:r>
            <a:fld id="{D2F9C3C1-3643-41F2-BDBD-42C393594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smtClean="0"/>
              <a:t>Lecture 2</a:t>
            </a:r>
            <a:br>
              <a:rPr lang="en-US" smtClean="0"/>
            </a:br>
            <a:r>
              <a:rPr lang="en-US" smtClean="0"/>
              <a:t>Introduction To Sets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03BD98F5-A9CD-4A11-8A81-5A18DF0DF03D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Equality 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Two sets are equal if </a:t>
            </a:r>
            <a:r>
              <a:rPr lang="en-US" dirty="0" smtClean="0"/>
              <a:t>and only if they </a:t>
            </a:r>
            <a:r>
              <a:rPr lang="en-US" dirty="0" smtClean="0"/>
              <a:t>have the same elements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S1 = {1, 6, 9}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S2 = {1, 9, 6}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S3 = {1, 6, 9, 6}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S1 = S2  -  same elements just reordered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S2 = S3  -  remember duplicates do not change the set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Since S1= S2 and S2 = S3 then S1=S3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EBEBE312-0CCF-4E4E-9A19-AAC961361444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Subsets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340600" cy="4083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 is a </a:t>
            </a:r>
            <a:r>
              <a:rPr lang="en-US" dirty="0">
                <a:solidFill>
                  <a:schemeClr val="tx2"/>
                </a:solidFill>
              </a:rPr>
              <a:t>subset</a:t>
            </a:r>
            <a:r>
              <a:rPr lang="en-US" dirty="0"/>
              <a:t> of </a:t>
            </a:r>
            <a:r>
              <a:rPr lang="en-US" dirty="0" smtClean="0"/>
              <a:t>B, if  </a:t>
            </a:r>
            <a:r>
              <a:rPr lang="en-US" dirty="0" smtClean="0"/>
              <a:t>and only if every </a:t>
            </a:r>
            <a:r>
              <a:rPr lang="en-US" dirty="0" smtClean="0"/>
              <a:t>element of set A is an element of set </a:t>
            </a:r>
            <a:r>
              <a:rPr lang="en-US" dirty="0" smtClean="0"/>
              <a:t>B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Denoted </a:t>
            </a:r>
            <a:r>
              <a:rPr lang="en-US" dirty="0" smtClean="0">
                <a:sym typeface="Symbol" pitchFamily="18" charset="2"/>
              </a:rPr>
              <a:t>A  B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{Kirk, Spock}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{Kirk, Spock, </a:t>
            </a:r>
            <a:r>
              <a:rPr lang="en-US" dirty="0" err="1" smtClean="0"/>
              <a:t>Uhura</a:t>
            </a:r>
            <a:r>
              <a:rPr lang="en-US" dirty="0" smtClean="0"/>
              <a:t>}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{Kirk, Spock}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{Kirk, Spock}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For any set S,  S 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S is always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{Kirk, Sulu} </a:t>
            </a:r>
            <a:r>
              <a:rPr lang="en-US" u="sng" dirty="0" smtClean="0">
                <a:sym typeface="Symbol" pitchFamily="18" charset="2"/>
              </a:rPr>
              <a:t>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smtClean="0"/>
              <a:t>{Kirk, Spock, </a:t>
            </a:r>
            <a:r>
              <a:rPr lang="en-US" dirty="0" err="1" smtClean="0"/>
              <a:t>Uhura</a:t>
            </a:r>
            <a:r>
              <a:rPr lang="en-US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2CA97D85-F6A8-4418-A1B4-391D24690137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Proper Subsets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1676400"/>
            <a:ext cx="7340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every element of set A </a:t>
            </a:r>
            <a:r>
              <a:rPr lang="en-US" sz="2800" smtClean="0"/>
              <a:t>is an </a:t>
            </a:r>
            <a:r>
              <a:rPr lang="en-US" sz="2800" dirty="0" smtClean="0"/>
              <a:t>element of set B, AND A</a:t>
            </a:r>
            <a:r>
              <a:rPr lang="en-US" sz="2800" dirty="0" smtClean="0">
                <a:cs typeface="Arial" charset="0"/>
              </a:rPr>
              <a:t>≠</a:t>
            </a:r>
            <a:r>
              <a:rPr lang="en-US" sz="2800" dirty="0" smtClean="0"/>
              <a:t>B then A is a </a:t>
            </a:r>
            <a:r>
              <a:rPr lang="en-US" sz="2800" dirty="0" smtClean="0">
                <a:solidFill>
                  <a:schemeClr val="tx2"/>
                </a:solidFill>
              </a:rPr>
              <a:t>proper subset</a:t>
            </a:r>
            <a:r>
              <a:rPr lang="en-US" sz="2800" dirty="0" smtClean="0"/>
              <a:t> of B, denoted </a:t>
            </a:r>
            <a:r>
              <a:rPr lang="en-US" sz="2800" dirty="0" smtClean="0">
                <a:sym typeface="Symbol" pitchFamily="18" charset="2"/>
              </a:rPr>
              <a:t>A </a:t>
            </a:r>
            <a:r>
              <a:rPr lang="en-US" sz="2800" dirty="0" smtClean="0">
                <a:cs typeface="Arial" charset="0"/>
                <a:sym typeface="Symbol" pitchFamily="18" charset="2"/>
              </a:rPr>
              <a:t></a:t>
            </a:r>
            <a:r>
              <a:rPr lang="en-US" sz="2800" dirty="0" smtClean="0">
                <a:sym typeface="Symbol" pitchFamily="18" charset="2"/>
              </a:rPr>
              <a:t> B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{1,2} </a:t>
            </a:r>
            <a:r>
              <a:rPr lang="en-US" sz="2400" dirty="0" smtClean="0">
                <a:cs typeface="Arial" charset="0"/>
                <a:sym typeface="Symbol" pitchFamily="18" charset="2"/>
              </a:rPr>
              <a:t> </a:t>
            </a:r>
            <a:r>
              <a:rPr lang="en-US" sz="2400" dirty="0" smtClean="0"/>
              <a:t>{1,2,3}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{2} </a:t>
            </a:r>
            <a:r>
              <a:rPr lang="en-US" sz="2400" dirty="0" smtClean="0">
                <a:cs typeface="Arial" charset="0"/>
                <a:sym typeface="Symbol" pitchFamily="18" charset="2"/>
              </a:rPr>
              <a:t> </a:t>
            </a:r>
            <a:r>
              <a:rPr lang="en-US" sz="2400" dirty="0" smtClean="0"/>
              <a:t>{1,2,3}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{3,3,3,1} </a:t>
            </a:r>
            <a:r>
              <a:rPr lang="en-US" sz="2400" dirty="0" smtClean="0">
                <a:cs typeface="Arial" charset="0"/>
                <a:sym typeface="Symbol" pitchFamily="18" charset="2"/>
              </a:rPr>
              <a:t> </a:t>
            </a:r>
            <a:r>
              <a:rPr lang="en-US" sz="2400" dirty="0" smtClean="0"/>
              <a:t>{1,2,3}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{1,2,3} </a:t>
            </a:r>
            <a:r>
              <a:rPr lang="en-US" sz="2400" dirty="0" smtClean="0">
                <a:cs typeface="Arial" charset="0"/>
                <a:sym typeface="Symbol" pitchFamily="18" charset="2"/>
              </a:rPr>
              <a:t></a:t>
            </a:r>
            <a:r>
              <a:rPr lang="en-US" sz="2400" dirty="0" smtClean="0"/>
              <a:t> {1,2,3}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But {1,2,3} </a:t>
            </a:r>
            <a:r>
              <a:rPr lang="en-US" sz="2000" dirty="0" smtClean="0">
                <a:cs typeface="Arial" charset="0"/>
                <a:sym typeface="Symbol" pitchFamily="18" charset="2"/>
              </a:rPr>
              <a:t></a:t>
            </a:r>
            <a:r>
              <a:rPr lang="en-US" sz="2000" dirty="0" smtClean="0"/>
              <a:t> {1,2,3}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{2,3,1} </a:t>
            </a:r>
            <a:r>
              <a:rPr lang="en-US" sz="2400" dirty="0" smtClean="0">
                <a:cs typeface="Arial" charset="0"/>
                <a:sym typeface="Symbol" pitchFamily="18" charset="2"/>
              </a:rPr>
              <a:t></a:t>
            </a:r>
            <a:r>
              <a:rPr lang="en-US" sz="2400" dirty="0" smtClean="0"/>
              <a:t> {1,2,3}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But {2,3,1} </a:t>
            </a:r>
            <a:r>
              <a:rPr lang="en-US" sz="2000" dirty="0" smtClean="0">
                <a:cs typeface="Arial" charset="0"/>
                <a:sym typeface="Symbol" pitchFamily="18" charset="2"/>
              </a:rPr>
              <a:t></a:t>
            </a:r>
            <a:r>
              <a:rPr lang="en-US" sz="2000" dirty="0" smtClean="0"/>
              <a:t> {1,2,3}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EC72A103-71B1-4F90-8FFB-7DB902FF529C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Membership and Subset Exercise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49530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Given: D = { 1, 2, {1}, {1,3}}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53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209800"/>
            <a:ext cx="31242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Is 1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D 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3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D 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1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D?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{1}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D 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{2}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D 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{1}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D?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Is {1} </a:t>
            </a:r>
            <a:r>
              <a:rPr lang="en-US" dirty="0">
                <a:cs typeface="Arial" charset="0"/>
                <a:sym typeface="Symbol" pitchFamily="18" charset="2"/>
              </a:rPr>
              <a:t>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/>
              <a:t>D</a:t>
            </a:r>
            <a:r>
              <a:rPr lang="en-US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{3}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D?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 {1} }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D ?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Is { {1,2} }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dirty="0" smtClean="0"/>
              <a:t>D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9A3D6B51-4A99-4B6D-AE77-548CBD4BFB11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Subsets and Equality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229600" cy="25146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Given:  Two sets A and B</a:t>
            </a:r>
          </a:p>
          <a:p>
            <a:pPr lvl="1" eaLnBrk="1" hangingPunct="1"/>
            <a:r>
              <a:rPr lang="en-US" smtClean="0"/>
              <a:t>If you know that  </a:t>
            </a:r>
            <a:r>
              <a:rPr lang="en-US" smtClean="0">
                <a:sym typeface="Symbol" pitchFamily="18" charset="2"/>
              </a:rPr>
              <a:t>A  B and B  A  then you can conclude that A = B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If  A </a:t>
            </a:r>
            <a:r>
              <a:rPr lang="en-US" smtClean="0">
                <a:cs typeface="Arial" charset="0"/>
                <a:sym typeface="Symbol" pitchFamily="18" charset="2"/>
              </a:rPr>
              <a:t></a:t>
            </a:r>
            <a:r>
              <a:rPr lang="en-US" smtClean="0">
                <a:sym typeface="Symbol" pitchFamily="18" charset="2"/>
              </a:rPr>
              <a:t> B then  it must be true that B </a:t>
            </a:r>
            <a:r>
              <a:rPr lang="en-US" smtClean="0"/>
              <a:t> </a:t>
            </a:r>
            <a:r>
              <a:rPr lang="en-US" smtClean="0">
                <a:cs typeface="Arial" charset="0"/>
                <a:sym typeface="Symbol" pitchFamily="18" charset="2"/>
              </a:rPr>
              <a:t></a:t>
            </a:r>
            <a:r>
              <a:rPr lang="en-US" smtClean="0">
                <a:sym typeface="Symbol" pitchFamily="18" charset="2"/>
              </a:rPr>
              <a:t> 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7431EBE5-ED68-42C7-B6C1-E78DF2E2D652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Power Set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dirty="0" smtClean="0">
                <a:solidFill>
                  <a:schemeClr val="tx2"/>
                </a:solidFill>
              </a:rPr>
              <a:t>power set</a:t>
            </a:r>
            <a:r>
              <a:rPr lang="en-US" dirty="0" smtClean="0"/>
              <a:t>  P of a set S is a set containing every possible unique subset of S</a:t>
            </a:r>
          </a:p>
          <a:p>
            <a:pPr lvl="1" eaLnBrk="1" hangingPunct="1"/>
            <a:r>
              <a:rPr lang="en-US" dirty="0" smtClean="0"/>
              <a:t>Written as P(S)</a:t>
            </a:r>
          </a:p>
          <a:p>
            <a:pPr eaLnBrk="1" hangingPunct="1"/>
            <a:r>
              <a:rPr lang="en-US" dirty="0" smtClean="0"/>
              <a:t>P(S)  always includes</a:t>
            </a:r>
          </a:p>
          <a:p>
            <a:pPr lvl="1" eaLnBrk="1" hangingPunct="1"/>
            <a:r>
              <a:rPr lang="en-US" dirty="0" smtClean="0"/>
              <a:t> S itself </a:t>
            </a:r>
          </a:p>
          <a:p>
            <a:pPr lvl="1" eaLnBrk="1" hangingPunct="1"/>
            <a:r>
              <a:rPr lang="en-US" dirty="0" smtClean="0"/>
              <a:t>The empty set </a:t>
            </a:r>
            <a:r>
              <a:rPr lang="en-US" dirty="0" smtClean="0">
                <a:sym typeface="Symbol" pitchFamily="18" charset="2"/>
              </a:rPr>
              <a:t>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E2C5D579-6245-4C46-B2DB-3BB9B80E740F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Power Set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8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dirty="0" smtClean="0">
                    <a:sym typeface="Symbol" pitchFamily="18" charset="2"/>
                  </a:rPr>
                  <a:t>Given:  S = {</a:t>
                </a:r>
                <a:r>
                  <a:rPr lang="en-US" dirty="0" err="1" smtClean="0">
                    <a:sym typeface="Symbol" pitchFamily="18" charset="2"/>
                  </a:rPr>
                  <a:t>x,y,z</a:t>
                </a:r>
                <a:r>
                  <a:rPr lang="en-US" dirty="0" smtClean="0">
                    <a:sym typeface="Symbol" pitchFamily="18" charset="2"/>
                  </a:rPr>
                  <a:t>}</a:t>
                </a:r>
              </a:p>
              <a:p>
                <a:pPr eaLnBrk="1" hangingPunct="1"/>
                <a:r>
                  <a:rPr lang="en-US" dirty="0" smtClean="0">
                    <a:sym typeface="Symbol" pitchFamily="18" charset="2"/>
                  </a:rPr>
                  <a:t>P(S) = {, {x}, {y}, {z}, {</a:t>
                </a:r>
                <a:r>
                  <a:rPr lang="en-US" dirty="0" err="1" smtClean="0">
                    <a:sym typeface="Symbol" pitchFamily="18" charset="2"/>
                  </a:rPr>
                  <a:t>x,y</a:t>
                </a:r>
                <a:r>
                  <a:rPr lang="en-US" dirty="0" smtClean="0">
                    <a:sym typeface="Symbol" pitchFamily="18" charset="2"/>
                  </a:rPr>
                  <a:t>}, {</a:t>
                </a:r>
                <a:r>
                  <a:rPr lang="en-US" dirty="0" err="1" smtClean="0">
                    <a:sym typeface="Symbol" pitchFamily="18" charset="2"/>
                  </a:rPr>
                  <a:t>y,z</a:t>
                </a:r>
                <a:r>
                  <a:rPr lang="en-US" dirty="0" smtClean="0">
                    <a:sym typeface="Symbol" pitchFamily="18" charset="2"/>
                  </a:rPr>
                  <a:t>}, {</a:t>
                </a:r>
                <a:r>
                  <a:rPr lang="en-US" dirty="0" err="1" smtClean="0">
                    <a:sym typeface="Symbol" pitchFamily="18" charset="2"/>
                  </a:rPr>
                  <a:t>x,z</a:t>
                </a:r>
                <a:r>
                  <a:rPr lang="en-US" dirty="0" smtClean="0">
                    <a:sym typeface="Symbol" pitchFamily="18" charset="2"/>
                  </a:rPr>
                  <a:t>}, {</a:t>
                </a:r>
                <a:r>
                  <a:rPr lang="en-US" dirty="0" err="1" smtClean="0">
                    <a:sym typeface="Symbol" pitchFamily="18" charset="2"/>
                  </a:rPr>
                  <a:t>x,y,z</a:t>
                </a:r>
                <a:r>
                  <a:rPr lang="en-US" dirty="0" smtClean="0">
                    <a:sym typeface="Symbol" pitchFamily="18" charset="2"/>
                  </a:rPr>
                  <a:t>} }</a:t>
                </a:r>
              </a:p>
              <a:p>
                <a:pPr eaLnBrk="1" hangingPunct="1"/>
                <a:r>
                  <a:rPr lang="en-US" dirty="0" smtClean="0">
                    <a:solidFill>
                      <a:schemeClr val="tx2"/>
                    </a:solidFill>
                    <a:sym typeface="Symbol" pitchFamily="18" charset="2"/>
                  </a:rPr>
                  <a:t>Nota </a:t>
                </a:r>
                <a:r>
                  <a:rPr lang="en-US" dirty="0" err="1" smtClean="0">
                    <a:solidFill>
                      <a:schemeClr val="tx2"/>
                    </a:solidFill>
                    <a:sym typeface="Symbol" pitchFamily="18" charset="2"/>
                  </a:rPr>
                  <a:t>Bene</a:t>
                </a:r>
                <a:endParaRPr lang="en-US" dirty="0" smtClean="0">
                  <a:solidFill>
                    <a:schemeClr val="tx2"/>
                  </a:solidFill>
                  <a:sym typeface="Symbol" pitchFamily="18" charset="2"/>
                </a:endParaRPr>
              </a:p>
              <a:p>
                <a:pPr lvl="1" eaLnBrk="1" hangingPunct="1"/>
                <a:r>
                  <a:rPr lang="en-US" dirty="0" smtClean="0">
                    <a:sym typeface="Symbol" pitchFamily="18" charset="2"/>
                  </a:rPr>
                  <a:t>If there are </a:t>
                </a:r>
                <a:r>
                  <a:rPr lang="en-US" i="1" dirty="0" smtClean="0">
                    <a:sym typeface="Symbol" pitchFamily="18" charset="2"/>
                  </a:rPr>
                  <a:t>n</a:t>
                </a:r>
                <a:r>
                  <a:rPr lang="en-US" dirty="0" smtClean="0">
                    <a:sym typeface="Symbol" pitchFamily="18" charset="2"/>
                  </a:rPr>
                  <a:t> elements in a set S then 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 smtClean="0">
                    <a:sym typeface="Symbol" pitchFamily="18" charset="2"/>
                  </a:rPr>
                  <a:t> elements in the power set P(S)</a:t>
                </a:r>
              </a:p>
              <a:p>
                <a:pPr eaLnBrk="1" hangingPunct="1"/>
                <a:endParaRPr lang="en-US" dirty="0" smtClean="0"/>
              </a:p>
            </p:txBody>
          </p:sp>
        </mc:Choice>
        <mc:Fallback xmlns="">
          <p:sp>
            <p:nvSpPr>
              <p:cNvPr id="1843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2"/>
                <a:stretch>
                  <a:fillRect l="-1804" t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0EE60A2E-86D3-4005-B6F9-9381BF218EDA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Size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tx2"/>
                </a:solidFill>
              </a:rPr>
              <a:t>cardinality</a:t>
            </a:r>
            <a:r>
              <a:rPr lang="en-US" sz="2800" b="1" i="1" dirty="0" smtClean="0"/>
              <a:t> </a:t>
            </a:r>
            <a:r>
              <a:rPr lang="en-US" sz="2800" dirty="0" smtClean="0"/>
              <a:t>of set </a:t>
            </a:r>
            <a:r>
              <a:rPr lang="en-US" sz="2800" b="1" i="1" dirty="0" smtClean="0"/>
              <a:t>S</a:t>
            </a:r>
            <a:r>
              <a:rPr lang="en-US" sz="2800" dirty="0" smtClean="0"/>
              <a:t>, denoted |S|, is the number distinct elements of 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if  S = {1,3,4,1}, then |S|=3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|{1,3,3,4,4,1}| = 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|{2, 3, {2}, 5} | = 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|{ 2, 3, {2,3}, 5, { 2,{2,5} } }| = 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|</a:t>
            </a:r>
            <a:r>
              <a:rPr lang="en-US" sz="2400" b="1" i="1" dirty="0" smtClean="0"/>
              <a:t>Z </a:t>
            </a:r>
            <a:r>
              <a:rPr lang="en-US" sz="2400" dirty="0" smtClean="0"/>
              <a:t>| = ∞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|Ø| = 0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A set is </a:t>
            </a:r>
            <a:r>
              <a:rPr lang="en-US" sz="2800" dirty="0" smtClean="0"/>
              <a:t>finite if it contains exactly </a:t>
            </a:r>
            <a:r>
              <a:rPr lang="en-US" sz="2800" i="1" dirty="0" smtClean="0"/>
              <a:t>n</a:t>
            </a:r>
            <a:r>
              <a:rPr lang="en-US" sz="2800" dirty="0" smtClean="0"/>
              <a:t> elements</a:t>
            </a:r>
            <a:endParaRPr 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Otherwise the set is infinite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44963D51-D537-4AF7-AB22-0EB8CFE82447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Universal Set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mtClean="0"/>
              <a:t>There is </a:t>
            </a:r>
            <a:r>
              <a:rPr lang="en-US" smtClean="0">
                <a:solidFill>
                  <a:schemeClr val="tx2"/>
                </a:solidFill>
              </a:rPr>
              <a:t>no</a:t>
            </a:r>
            <a:r>
              <a:rPr lang="en-US" smtClean="0"/>
              <a:t> largest set containing everything</a:t>
            </a:r>
          </a:p>
          <a:p>
            <a:pPr eaLnBrk="1" hangingPunct="1"/>
            <a:r>
              <a:rPr lang="en-US" smtClean="0"/>
              <a:t>We will use a (different) </a:t>
            </a:r>
            <a:r>
              <a:rPr lang="en-US" smtClean="0">
                <a:solidFill>
                  <a:schemeClr val="tx2"/>
                </a:solidFill>
              </a:rPr>
              <a:t>Universal Set</a:t>
            </a:r>
            <a:r>
              <a:rPr lang="en-US" smtClean="0"/>
              <a:t>, U, for each discussion</a:t>
            </a:r>
          </a:p>
          <a:p>
            <a:pPr lvl="1" eaLnBrk="1" hangingPunct="1"/>
            <a:r>
              <a:rPr lang="en-US" smtClean="0"/>
              <a:t> It is the set of all possible elements of the type we want to discuss, for each particular problem</a:t>
            </a:r>
          </a:p>
          <a:p>
            <a:pPr eaLnBrk="1" hangingPunct="1"/>
            <a:r>
              <a:rPr lang="en-US" smtClean="0"/>
              <a:t>For an example involving even and odd integers we might say U = </a:t>
            </a:r>
            <a:r>
              <a:rPr lang="en-US" b="1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endParaRPr lang="en-US" b="1" baseline="30000" smtClean="0">
              <a:solidFill>
                <a:schemeClr val="tx2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CD1E045B-1C4E-4F83-BEC1-876DE0C901EE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Venn Diagrams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073525"/>
          </a:xfrm>
        </p:spPr>
        <p:txBody>
          <a:bodyPr/>
          <a:lstStyle/>
          <a:p>
            <a:pPr lvl="1" eaLnBrk="1" hangingPunct="1"/>
            <a:r>
              <a:rPr lang="en-US" smtClean="0"/>
              <a:t>A graphic way to show sets and subsets, developed by John Venn in the 1880’s</a:t>
            </a:r>
          </a:p>
          <a:p>
            <a:pPr lvl="1" eaLnBrk="1" hangingPunct="1"/>
            <a:r>
              <a:rPr lang="en-US" smtClean="0"/>
              <a:t>A set is shown as a Circle or Ellipse, and the Universal set as a rectangle or square</a:t>
            </a:r>
          </a:p>
          <a:p>
            <a:pPr lvl="1" eaLnBrk="1" hangingPunct="1"/>
            <a:r>
              <a:rPr lang="en-US" smtClean="0"/>
              <a:t>This shows that S1 </a:t>
            </a:r>
            <a:r>
              <a:rPr lang="en-US" smtClean="0">
                <a:sym typeface="Symbol" pitchFamily="18" charset="2"/>
              </a:rPr>
              <a:t>   </a:t>
            </a:r>
            <a:r>
              <a:rPr lang="en-US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smtClean="0"/>
              <a:t>,</a:t>
            </a:r>
            <a:r>
              <a:rPr lang="en-US" b="1" smtClean="0"/>
              <a:t> </a:t>
            </a:r>
            <a:r>
              <a:rPr lang="en-US" smtClean="0">
                <a:solidFill>
                  <a:schemeClr val="tx2"/>
                </a:solidFill>
              </a:rPr>
              <a:t>and</a:t>
            </a:r>
            <a:r>
              <a:rPr lang="en-US" smtClean="0"/>
              <a:t> if x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smtClean="0"/>
              <a:t>S1 then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</a:t>
            </a:r>
            <a:r>
              <a:rPr lang="en-US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</a:p>
        </p:txBody>
      </p:sp>
      <p:sp>
        <p:nvSpPr>
          <p:cNvPr id="21511" name="Rectangle 4"/>
          <p:cNvSpPr>
            <a:spLocks noChangeArrowheads="1"/>
          </p:cNvSpPr>
          <p:nvPr/>
        </p:nvSpPr>
        <p:spPr bwMode="auto">
          <a:xfrm>
            <a:off x="1447800" y="4267200"/>
            <a:ext cx="6248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1800">
                <a:latin typeface="Arial" charset="0"/>
              </a:rPr>
              <a:t>U = </a:t>
            </a:r>
            <a:r>
              <a:rPr lang="en-US">
                <a:latin typeface="Monotype Corsiva" pitchFamily="66" charset="0"/>
              </a:rPr>
              <a:t>Z</a:t>
            </a:r>
          </a:p>
        </p:txBody>
      </p:sp>
      <p:sp>
        <p:nvSpPr>
          <p:cNvPr id="21512" name="Oval 5"/>
          <p:cNvSpPr>
            <a:spLocks noChangeArrowheads="1"/>
          </p:cNvSpPr>
          <p:nvPr/>
        </p:nvSpPr>
        <p:spPr bwMode="auto">
          <a:xfrm>
            <a:off x="2590800" y="4572000"/>
            <a:ext cx="3352800" cy="1371600"/>
          </a:xfrm>
          <a:prstGeom prst="ellipse">
            <a:avLst/>
          </a:prstGeom>
          <a:solidFill>
            <a:srgbClr val="333333">
              <a:alpha val="50195"/>
            </a:srgbClr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Ctr="1"/>
          <a:lstStyle/>
          <a:p>
            <a:pPr algn="ctr" eaLnBrk="0" hangingPunct="0"/>
            <a:endParaRPr lang="en-US" sz="1800">
              <a:latin typeface="Arial" charset="0"/>
            </a:endParaRPr>
          </a:p>
          <a:p>
            <a:pPr algn="ctr" eaLnBrk="0" hangingPunct="0"/>
            <a:r>
              <a:rPr lang="en-US" sz="1800">
                <a:latin typeface="Arial" charset="0"/>
              </a:rPr>
              <a:t>S1 = Integers divisible by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C1937FBC-6BB5-4020-83D9-5D298671D9D4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</a:t>
            </a:r>
            <a:r>
              <a:rPr lang="en-US" dirty="0" smtClean="0"/>
              <a:t>- Section </a:t>
            </a:r>
            <a:r>
              <a:rPr lang="en-US" dirty="0" smtClean="0"/>
              <a:t>2.1</a:t>
            </a:r>
            <a:endParaRPr lang="en-US" dirty="0" smtClean="0"/>
          </a:p>
          <a:p>
            <a:pPr eaLnBrk="1" hangingPunct="1"/>
            <a:r>
              <a:rPr lang="en-US" dirty="0" smtClean="0"/>
              <a:t>Set Definition and Notation</a:t>
            </a:r>
          </a:p>
          <a:p>
            <a:pPr eaLnBrk="1" hangingPunct="1"/>
            <a:r>
              <a:rPr lang="en-US" dirty="0" smtClean="0"/>
              <a:t>Set Description and Membership</a:t>
            </a:r>
          </a:p>
          <a:p>
            <a:pPr eaLnBrk="1" hangingPunct="1"/>
            <a:r>
              <a:rPr lang="en-US" dirty="0" smtClean="0"/>
              <a:t>Power Set and Universal Set</a:t>
            </a:r>
          </a:p>
          <a:p>
            <a:pPr eaLnBrk="1" hangingPunct="1"/>
            <a:r>
              <a:rPr lang="en-US" dirty="0" smtClean="0"/>
              <a:t>Venn Diagrams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A8B93F4B-FB52-4DBC-8F26-20C1A84929BF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Venn Diagrams: Subsets </a:t>
            </a:r>
          </a:p>
        </p:txBody>
      </p:sp>
      <p:sp>
        <p:nvSpPr>
          <p:cNvPr id="22534" name="Rectangle 3"/>
          <p:cNvSpPr>
            <a:spLocks noChangeArrowheads="1"/>
          </p:cNvSpPr>
          <p:nvPr/>
        </p:nvSpPr>
        <p:spPr bwMode="auto">
          <a:xfrm>
            <a:off x="914400" y="1600200"/>
            <a:ext cx="74676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US" sz="1800">
                <a:latin typeface="Arial" charset="0"/>
              </a:rPr>
              <a:t>U = </a:t>
            </a:r>
            <a:r>
              <a:rPr lang="en-US">
                <a:latin typeface="Monotype Corsiva" pitchFamily="66" charset="0"/>
              </a:rPr>
              <a:t>Z</a:t>
            </a:r>
          </a:p>
        </p:txBody>
      </p:sp>
      <p:sp>
        <p:nvSpPr>
          <p:cNvPr id="22535" name="Oval 4"/>
          <p:cNvSpPr>
            <a:spLocks noChangeArrowheads="1"/>
          </p:cNvSpPr>
          <p:nvPr/>
        </p:nvSpPr>
        <p:spPr bwMode="auto">
          <a:xfrm>
            <a:off x="1981200" y="1828800"/>
            <a:ext cx="5105400" cy="2057400"/>
          </a:xfrm>
          <a:prstGeom prst="ellipse">
            <a:avLst/>
          </a:prstGeom>
          <a:solidFill>
            <a:srgbClr val="333333">
              <a:alpha val="50195"/>
            </a:srgbClr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Ctr="1"/>
          <a:lstStyle/>
          <a:p>
            <a:pPr algn="ctr" eaLnBrk="0" hangingPunct="0"/>
            <a:r>
              <a:rPr lang="en-US" sz="1800">
                <a:latin typeface="Arial" charset="0"/>
              </a:rPr>
              <a:t>S1 = Integers divisible by 2</a:t>
            </a: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0" y="4419600"/>
            <a:ext cx="9144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defRPr/>
            </a:pPr>
            <a:r>
              <a:rPr lang="en-US" dirty="0">
                <a:latin typeface="Arial" charset="0"/>
              </a:rPr>
              <a:t>This shows that</a:t>
            </a:r>
          </a:p>
          <a:p>
            <a:pPr lvl="1">
              <a:spcBef>
                <a:spcPct val="2000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 </a:t>
            </a:r>
            <a:r>
              <a:rPr lang="en-US" dirty="0">
                <a:latin typeface="Arial" charset="0"/>
              </a:rPr>
              <a:t>S1</a:t>
            </a:r>
            <a:r>
              <a:rPr lang="en-US" dirty="0">
                <a:latin typeface="Arial" charset="0"/>
                <a:sym typeface="Symbol" pitchFamily="18" charset="2"/>
              </a:rPr>
              <a:t> 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latin typeface="Arial" charset="0"/>
              </a:rPr>
              <a:t> and  S2 </a:t>
            </a:r>
            <a:r>
              <a:rPr lang="en-US" dirty="0">
                <a:latin typeface="Arial" charset="0"/>
                <a:sym typeface="Symbol" pitchFamily="18" charset="2"/>
              </a:rPr>
              <a:t></a:t>
            </a:r>
            <a:r>
              <a:rPr lang="en-US" dirty="0">
                <a:latin typeface="Arial" charset="0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latin typeface="Arial" charset="0"/>
              </a:rPr>
              <a:t> and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S2 </a:t>
            </a:r>
            <a:r>
              <a:rPr lang="en-US" dirty="0">
                <a:latin typeface="Arial" charset="0"/>
                <a:sym typeface="Symbol" pitchFamily="18" charset="2"/>
              </a:rPr>
              <a:t></a:t>
            </a:r>
            <a:r>
              <a:rPr lang="en-US" dirty="0">
                <a:latin typeface="Arial" charset="0"/>
              </a:rPr>
              <a:t> S1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</a:p>
          <a:p>
            <a:pPr lvl="1">
              <a:spcBef>
                <a:spcPct val="20000"/>
              </a:spcBef>
              <a:defRPr/>
            </a:pPr>
            <a:r>
              <a:rPr lang="en-US" dirty="0">
                <a:latin typeface="Arial" charset="0"/>
              </a:rPr>
              <a:t>If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dirty="0">
                <a:latin typeface="Arial" charset="0"/>
              </a:rPr>
              <a:t>S2 then x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latin typeface="Arial" charset="0"/>
              </a:rPr>
              <a:t>S1, if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dirty="0">
                <a:latin typeface="Arial" charset="0"/>
              </a:rPr>
              <a:t>S1 then x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latin typeface="Arial" charset="0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latin typeface="Arial" charset="0"/>
              </a:rPr>
              <a:t>, if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dirty="0">
                <a:latin typeface="Arial" charset="0"/>
              </a:rPr>
              <a:t>S2 then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sz="3200" dirty="0">
                <a:latin typeface="Arial" charset="0"/>
              </a:rPr>
              <a:t> </a:t>
            </a:r>
          </a:p>
        </p:txBody>
      </p:sp>
      <p:sp>
        <p:nvSpPr>
          <p:cNvPr id="22537" name="Oval 6"/>
          <p:cNvSpPr>
            <a:spLocks noChangeArrowheads="1"/>
          </p:cNvSpPr>
          <p:nvPr/>
        </p:nvSpPr>
        <p:spPr bwMode="auto">
          <a:xfrm>
            <a:off x="2743200" y="2514600"/>
            <a:ext cx="3657600" cy="1219200"/>
          </a:xfrm>
          <a:prstGeom prst="ellipse">
            <a:avLst/>
          </a:prstGeom>
          <a:solidFill>
            <a:srgbClr val="333333">
              <a:alpha val="59999"/>
            </a:srgbClr>
          </a:solidFill>
          <a:ln w="76200" algn="ctr">
            <a:solidFill>
              <a:schemeClr val="tx1"/>
            </a:solidFill>
            <a:round/>
            <a:headEnd/>
            <a:tailEnd/>
          </a:ln>
        </p:spPr>
        <p:txBody>
          <a:bodyPr wrap="none" anchorCtr="1"/>
          <a:lstStyle/>
          <a:p>
            <a:pPr algn="ctr" eaLnBrk="0" hangingPunct="0"/>
            <a:r>
              <a:rPr lang="en-US" sz="1800">
                <a:latin typeface="Arial" charset="0"/>
              </a:rPr>
              <a:t>S2 = Integers divisible by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67FFA2A8-8DAD-4B76-8F42-FC2E684A077B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Venn Diagrams: Subsets 2</a:t>
            </a:r>
          </a:p>
        </p:txBody>
      </p:sp>
      <p:grpSp>
        <p:nvGrpSpPr>
          <p:cNvPr id="23558" name="Group 8"/>
          <p:cNvGrpSpPr>
            <a:grpSpLocks/>
          </p:cNvGrpSpPr>
          <p:nvPr/>
        </p:nvGrpSpPr>
        <p:grpSpPr bwMode="auto">
          <a:xfrm>
            <a:off x="685800" y="1371600"/>
            <a:ext cx="7696200" cy="2590800"/>
            <a:chOff x="432" y="864"/>
            <a:chExt cx="4848" cy="1632"/>
          </a:xfrm>
        </p:grpSpPr>
        <p:sp>
          <p:nvSpPr>
            <p:cNvPr id="23560" name="Rectangle 4"/>
            <p:cNvSpPr>
              <a:spLocks noChangeArrowheads="1"/>
            </p:cNvSpPr>
            <p:nvPr/>
          </p:nvSpPr>
          <p:spPr bwMode="auto">
            <a:xfrm>
              <a:off x="432" y="864"/>
              <a:ext cx="4848" cy="16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 eaLnBrk="0" hangingPunct="0"/>
              <a:r>
                <a:rPr lang="en-US" sz="1800">
                  <a:latin typeface="Arial" charset="0"/>
                </a:rPr>
                <a:t>U = </a:t>
              </a:r>
              <a:r>
                <a:rPr lang="en-US">
                  <a:latin typeface="Monotype Corsiva" pitchFamily="66" charset="0"/>
                </a:rPr>
                <a:t>Z</a:t>
              </a:r>
            </a:p>
          </p:txBody>
        </p:sp>
        <p:sp>
          <p:nvSpPr>
            <p:cNvPr id="23561" name="Oval 5"/>
            <p:cNvSpPr>
              <a:spLocks noChangeArrowheads="1"/>
            </p:cNvSpPr>
            <p:nvPr/>
          </p:nvSpPr>
          <p:spPr bwMode="auto">
            <a:xfrm>
              <a:off x="1968" y="1056"/>
              <a:ext cx="3216" cy="1296"/>
            </a:xfrm>
            <a:prstGeom prst="ellipse">
              <a:avLst/>
            </a:prstGeom>
            <a:solidFill>
              <a:srgbClr val="333333">
                <a:alpha val="59999"/>
              </a:srgbClr>
            </a:solidFill>
            <a:ln w="762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Ctr="1"/>
            <a:lstStyle/>
            <a:p>
              <a:pPr algn="ctr" eaLnBrk="0" hangingPunct="0"/>
              <a:r>
                <a:rPr lang="en-US" sz="1800">
                  <a:latin typeface="Arial" charset="0"/>
                </a:rPr>
                <a:t>S1 = Integers divisible by 2</a:t>
              </a:r>
            </a:p>
          </p:txBody>
        </p:sp>
        <p:sp>
          <p:nvSpPr>
            <p:cNvPr id="23562" name="Oval 6"/>
            <p:cNvSpPr>
              <a:spLocks noChangeArrowheads="1"/>
            </p:cNvSpPr>
            <p:nvPr/>
          </p:nvSpPr>
          <p:spPr bwMode="auto">
            <a:xfrm>
              <a:off x="576" y="1296"/>
              <a:ext cx="1728" cy="768"/>
            </a:xfrm>
            <a:prstGeom prst="ellipse">
              <a:avLst/>
            </a:prstGeom>
            <a:solidFill>
              <a:srgbClr val="333333">
                <a:alpha val="59999"/>
              </a:srgbClr>
            </a:solidFill>
            <a:ln w="762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Ctr="1"/>
            <a:lstStyle/>
            <a:p>
              <a:pPr algn="ctr" eaLnBrk="0" hangingPunct="0"/>
              <a:r>
                <a:rPr lang="en-US" sz="1800">
                  <a:latin typeface="Arial" charset="0"/>
                </a:rPr>
                <a:t>S3 = Integers </a:t>
              </a:r>
            </a:p>
            <a:p>
              <a:pPr algn="ctr" eaLnBrk="0" hangingPunct="0"/>
              <a:r>
                <a:rPr lang="en-US" sz="1800">
                  <a:latin typeface="Arial" charset="0"/>
                </a:rPr>
                <a:t>divisible by 5</a:t>
              </a:r>
            </a:p>
          </p:txBody>
        </p:sp>
      </p:grpSp>
      <p:sp>
        <p:nvSpPr>
          <p:cNvPr id="192519" name="Rectangle 7"/>
          <p:cNvSpPr>
            <a:spLocks noChangeArrowheads="1"/>
          </p:cNvSpPr>
          <p:nvPr/>
        </p:nvSpPr>
        <p:spPr bwMode="auto">
          <a:xfrm>
            <a:off x="0" y="4343400"/>
            <a:ext cx="8839200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defRPr/>
            </a:pPr>
            <a:r>
              <a:rPr lang="en-US" dirty="0">
                <a:latin typeface="Arial" charset="0"/>
              </a:rPr>
              <a:t>This shows that S1</a:t>
            </a:r>
            <a:r>
              <a:rPr lang="en-US" dirty="0">
                <a:latin typeface="Arial" charset="0"/>
                <a:sym typeface="Symbol" pitchFamily="18" charset="2"/>
              </a:rPr>
              <a:t> 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latin typeface="Arial" charset="0"/>
              </a:rPr>
              <a:t> and S3 </a:t>
            </a:r>
            <a:r>
              <a:rPr lang="en-US" dirty="0">
                <a:latin typeface="Arial" charset="0"/>
                <a:sym typeface="Symbol" pitchFamily="18" charset="2"/>
              </a:rPr>
              <a:t>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latin typeface="Arial" charset="0"/>
              </a:rPr>
              <a:t>,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dirty="0">
                <a:latin typeface="Arial" charset="0"/>
              </a:rPr>
              <a:t>if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x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dirty="0">
                <a:latin typeface="Arial" charset="0"/>
              </a:rPr>
              <a:t>S1 then x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, </a:t>
            </a:r>
            <a:r>
              <a:rPr lang="en-US" dirty="0">
                <a:latin typeface="Arial" charset="0"/>
              </a:rPr>
              <a:t>if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dirty="0">
                <a:latin typeface="Arial" charset="0"/>
              </a:rPr>
              <a:t>S3 then x </a:t>
            </a:r>
            <a:r>
              <a:rPr lang="en-US" dirty="0">
                <a:latin typeface="Arial" charset="0"/>
                <a:sym typeface="Symbol" pitchFamily="18" charset="2"/>
              </a:rPr>
              <a:t>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, </a:t>
            </a:r>
            <a:r>
              <a:rPr lang="en-US" dirty="0">
                <a:latin typeface="Arial" charset="0"/>
              </a:rPr>
              <a:t>and there exists at least one element y such that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</a:p>
          <a:p>
            <a:pPr lvl="1" algn="ctr">
              <a:spcBef>
                <a:spcPct val="20000"/>
              </a:spcBef>
              <a:defRPr/>
            </a:pPr>
            <a:r>
              <a:rPr lang="en-US" dirty="0">
                <a:latin typeface="Arial" charset="0"/>
              </a:rPr>
              <a:t> y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sz="3200" dirty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and  y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dirty="0">
                <a:latin typeface="Arial" charset="0"/>
              </a:rPr>
              <a:t>S1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</a:t>
            </a:r>
            <a:r>
              <a:rPr lang="en-US" dirty="0">
                <a:latin typeface="Arial" charset="0"/>
              </a:rPr>
              <a:t>and  y </a:t>
            </a:r>
            <a:r>
              <a:rPr lang="en-US" dirty="0">
                <a:latin typeface="Arial" charset="0"/>
                <a:sym typeface="Symbol" pitchFamily="18" charset="2"/>
              </a:rPr>
              <a:t></a:t>
            </a:r>
            <a:r>
              <a: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sym typeface="Symbol" pitchFamily="18" charset="2"/>
              </a:rPr>
              <a:t> </a:t>
            </a:r>
            <a:r>
              <a:rPr lang="en-US" dirty="0">
                <a:latin typeface="Arial" charset="0"/>
              </a:rPr>
              <a:t>S3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7021D37D-A6D8-473E-81B2-D0A83799FE8E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Venn Diagram Exercise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Draw a Venn Diagram representation for the following example:</a:t>
            </a:r>
          </a:p>
          <a:p>
            <a:pPr lvl="1" eaLnBrk="1" hangingPunct="1">
              <a:defRPr/>
            </a:pPr>
            <a:r>
              <a:rPr lang="en-US" dirty="0" smtClean="0"/>
              <a:t>U = </a:t>
            </a:r>
            <a:r>
              <a:rPr lang="en-US" sz="3200" dirty="0" smtClean="0"/>
              <a:t>{ x | x </a:t>
            </a:r>
            <a:r>
              <a:rPr lang="en-US" sz="3200" dirty="0" smtClean="0">
                <a:latin typeface="Arial" charset="0"/>
                <a:sym typeface="Symbol" pitchFamily="18" charset="2"/>
              </a:rPr>
              <a:t> </a:t>
            </a:r>
            <a:r>
              <a:rPr lang="en-US" sz="3200" dirty="0" smtClean="0">
                <a:solidFill>
                  <a:schemeClr val="tx2"/>
                </a:solidFill>
                <a:latin typeface="Monotype Corsiva" pitchFamily="66" charset="0"/>
              </a:rPr>
              <a:t>W  </a:t>
            </a:r>
            <a:r>
              <a:rPr lang="en-US" sz="3200" dirty="0">
                <a:ea typeface="+mn-ea"/>
                <a:cs typeface="+mn-cs"/>
              </a:rPr>
              <a:t>and </a:t>
            </a:r>
            <a:r>
              <a:rPr lang="en-US" sz="3200" dirty="0" smtClean="0">
                <a:ea typeface="+mn-ea"/>
                <a:cs typeface="+mn-cs"/>
              </a:rPr>
              <a:t> x </a:t>
            </a:r>
            <a:r>
              <a:rPr lang="en-US" sz="3200" dirty="0">
                <a:ea typeface="+mn-ea"/>
                <a:cs typeface="+mn-cs"/>
              </a:rPr>
              <a:t>&lt; 10 </a:t>
            </a:r>
            <a:r>
              <a:rPr lang="en-US" sz="3200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en-US" sz="3200" dirty="0" smtClean="0"/>
              <a:t>}</a:t>
            </a:r>
            <a:endParaRPr lang="en-US" b="1" baseline="30000" dirty="0" smtClean="0"/>
          </a:p>
          <a:p>
            <a:pPr lvl="1" eaLnBrk="1" hangingPunct="1">
              <a:defRPr/>
            </a:pPr>
            <a:r>
              <a:rPr lang="en-US" dirty="0" smtClean="0"/>
              <a:t>A= {1, 3, 5, 7, 9}</a:t>
            </a:r>
          </a:p>
          <a:p>
            <a:pPr lvl="1" eaLnBrk="1" hangingPunct="1">
              <a:defRPr/>
            </a:pPr>
            <a:r>
              <a:rPr lang="en-US" dirty="0" smtClean="0"/>
              <a:t>B = { 1, 5, 7}</a:t>
            </a:r>
          </a:p>
          <a:p>
            <a:pPr lvl="1" eaLnBrk="1" hangingPunct="1">
              <a:defRPr/>
            </a:pPr>
            <a:r>
              <a:rPr lang="en-US" dirty="0" smtClean="0"/>
              <a:t>C = {1, 5, 7, 8}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1D2FE6B2-076F-40D6-9717-8EAA5A4BA38B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 of a set</a:t>
            </a:r>
          </a:p>
          <a:p>
            <a:pPr eaLnBrk="1" hangingPunct="1"/>
            <a:r>
              <a:rPr lang="en-US" smtClean="0"/>
              <a:t>Ways of describing a set</a:t>
            </a:r>
          </a:p>
          <a:p>
            <a:pPr eaLnBrk="1" hangingPunct="1"/>
            <a:r>
              <a:rPr lang="en-US" smtClean="0"/>
              <a:t>Power sets and the Universal set</a:t>
            </a:r>
          </a:p>
          <a:p>
            <a:pPr eaLnBrk="1" hangingPunct="1"/>
            <a:r>
              <a:rPr lang="en-US" smtClean="0"/>
              <a:t>Set Cardinality</a:t>
            </a:r>
          </a:p>
          <a:p>
            <a:pPr eaLnBrk="1" hangingPunct="1"/>
            <a:r>
              <a:rPr lang="en-US" smtClean="0"/>
              <a:t>Draw and interpret Venn Diagrams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205202F1-2FDF-4E47-99FB-B55F15AB2B86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Definition 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chemeClr val="tx2"/>
                </a:solidFill>
              </a:rPr>
              <a:t>Set</a:t>
            </a:r>
            <a:r>
              <a:rPr lang="en-US" sz="2800" dirty="0" smtClean="0"/>
              <a:t>: any well-defined collection of objects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The objects are called set members or elements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Well-defined - membership can be verified with a  Yes/No answer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Three ways to </a:t>
            </a:r>
            <a:r>
              <a:rPr lang="en-US" sz="2800" dirty="0" smtClean="0">
                <a:solidFill>
                  <a:schemeClr val="tx2"/>
                </a:solidFill>
              </a:rPr>
              <a:t>describe</a:t>
            </a:r>
            <a:r>
              <a:rPr lang="en-US" sz="2800" dirty="0" smtClean="0"/>
              <a:t> a set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Describe in English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  is a set containing the letters a through k, inclusively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Roster method - enumerate </a:t>
            </a:r>
            <a:r>
              <a:rPr lang="en-US" sz="2400" dirty="0" smtClean="0"/>
              <a:t>using { } ‘Curly Braces’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 S = {a, b, c, d, e, f, g, h, </a:t>
            </a:r>
            <a:r>
              <a:rPr lang="en-US" sz="2000" dirty="0" err="1" smtClean="0"/>
              <a:t>i</a:t>
            </a:r>
            <a:r>
              <a:rPr lang="en-US" sz="2000" dirty="0" smtClean="0"/>
              <a:t>, j, k}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Set builder method ; Specify common properties of </a:t>
            </a:r>
            <a:r>
              <a:rPr lang="en-US" sz="2400" dirty="0" smtClean="0"/>
              <a:t>the </a:t>
            </a:r>
            <a:r>
              <a:rPr lang="en-US" sz="2400" dirty="0" smtClean="0"/>
              <a:t>members</a:t>
            </a:r>
            <a:endParaRPr lang="en-US" sz="24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 = { x | x is a lower case letter between a and k, inclusively}</a:t>
            </a:r>
          </a:p>
          <a:p>
            <a:pPr lvl="2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1C243398-BC52-422E-B2DB-A51F747E606A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Description Examples 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27275"/>
            <a:ext cx="4038600" cy="3692525"/>
          </a:xfrm>
        </p:spPr>
        <p:txBody>
          <a:bodyPr/>
          <a:lstStyle/>
          <a:p>
            <a:pPr eaLnBrk="1" hangingPunct="1"/>
            <a:r>
              <a:rPr lang="en-US" smtClean="0"/>
              <a:t> Star Wars films</a:t>
            </a:r>
          </a:p>
          <a:p>
            <a:pPr eaLnBrk="1" hangingPunct="1"/>
            <a:r>
              <a:rPr lang="en-US" smtClean="0"/>
              <a:t>S = {car, cat, C</a:t>
            </a:r>
            <a:r>
              <a:rPr lang="en-US" baseline="30000" smtClean="0"/>
              <a:t>++</a:t>
            </a:r>
            <a:r>
              <a:rPr lang="en-US" smtClean="0"/>
              <a:t>, Java}</a:t>
            </a:r>
          </a:p>
          <a:p>
            <a:pPr eaLnBrk="1" hangingPunct="1"/>
            <a:r>
              <a:rPr lang="en-US" smtClean="0"/>
              <a:t> {a,e,i,o,u,y}  </a:t>
            </a:r>
          </a:p>
          <a:p>
            <a:pPr eaLnBrk="1" hangingPunct="1"/>
            <a:r>
              <a:rPr lang="en-US" smtClean="0"/>
              <a:t>The 8 bit ASCII character set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615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27275"/>
            <a:ext cx="4495800" cy="3540125"/>
          </a:xfrm>
        </p:spPr>
        <p:txBody>
          <a:bodyPr/>
          <a:lstStyle/>
          <a:p>
            <a:pPr eaLnBrk="1" hangingPunct="1"/>
            <a:r>
              <a:rPr lang="en-US" smtClean="0"/>
              <a:t> Good SciFi Films</a:t>
            </a:r>
          </a:p>
          <a:p>
            <a:pPr eaLnBrk="1" hangingPunct="1"/>
            <a:r>
              <a:rPr lang="en-US" smtClean="0"/>
              <a:t>S = { 1, car, cat, 2.03, …}</a:t>
            </a:r>
          </a:p>
          <a:p>
            <a:pPr eaLnBrk="1" hangingPunct="1"/>
            <a:r>
              <a:rPr lang="en-US" smtClean="0"/>
              <a:t> a,e,i,o,u &amp; sometimes y</a:t>
            </a:r>
          </a:p>
          <a:p>
            <a:pPr eaLnBrk="1" hangingPunct="1"/>
            <a:r>
              <a:rPr lang="en-US" smtClean="0"/>
              <a:t>The capital letters of the alphabet</a:t>
            </a:r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i="1">
                <a:solidFill>
                  <a:schemeClr val="tx2"/>
                </a:solidFill>
              </a:rPr>
              <a:t>Good				Not So Good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300BBED9-1850-4C69-BF4F-2BCEEFD9058B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Finite Set Examples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Coins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C</a:t>
            </a:r>
            <a:r>
              <a:rPr lang="en-US" smtClean="0"/>
              <a:t> = {Penney, Nickel, Dime, Quarter, </a:t>
            </a:r>
            <a:br>
              <a:rPr lang="en-US" smtClean="0"/>
            </a:br>
            <a:r>
              <a:rPr lang="en-US" smtClean="0"/>
              <a:t>Fifty‑Cent, Dollar}</a:t>
            </a:r>
          </a:p>
          <a:p>
            <a:pPr eaLnBrk="1" hangingPunct="1"/>
            <a:r>
              <a:rPr lang="en-US" smtClean="0"/>
              <a:t>Data types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D</a:t>
            </a:r>
            <a:r>
              <a:rPr lang="en-US" smtClean="0"/>
              <a:t> = {Text, Integer, Real Number}</a:t>
            </a:r>
          </a:p>
          <a:p>
            <a:pPr eaLnBrk="1" hangingPunct="1"/>
            <a:r>
              <a:rPr lang="en-US" smtClean="0"/>
              <a:t>A special set is the empty set, denoted by </a:t>
            </a:r>
          </a:p>
          <a:p>
            <a:pPr lvl="1" eaLnBrk="1" hangingPunct="1"/>
            <a:r>
              <a:rPr lang="en-US" smtClean="0"/>
              <a:t>Ø </a:t>
            </a:r>
          </a:p>
          <a:p>
            <a:pPr lvl="1" eaLnBrk="1" hangingPunct="1"/>
            <a:r>
              <a:rPr lang="en-US" smtClean="0"/>
              <a:t>{  }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8D19AC29-7018-42A9-8750-D0CBCB9A2AED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Infinite Set Examples 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set of all integers </a:t>
            </a:r>
            <a:r>
              <a:rPr lang="en-US" sz="2400" b="1" dirty="0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sz="2400" b="1" dirty="0" smtClean="0"/>
              <a:t> 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Monotype Corsiva" pitchFamily="66" charset="0"/>
              </a:rPr>
              <a:t>Z</a:t>
            </a:r>
            <a:r>
              <a:rPr lang="en-US" sz="2000" i="1" baseline="30000" dirty="0" smtClean="0"/>
              <a:t> </a:t>
            </a:r>
            <a:r>
              <a:rPr lang="en-US" sz="2000" b="1" i="1" dirty="0" smtClean="0"/>
              <a:t> </a:t>
            </a:r>
            <a:r>
              <a:rPr lang="en-US" sz="2000" dirty="0" smtClean="0"/>
              <a:t>= { …, -3, - 2, -1, 0, 1, 2, 3, …}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set of positive Integers </a:t>
            </a:r>
            <a:r>
              <a:rPr lang="en-US" sz="2400" dirty="0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sz="2400" baseline="30000" dirty="0" smtClean="0">
                <a:solidFill>
                  <a:schemeClr val="tx2"/>
                </a:solidFill>
              </a:rPr>
              <a:t> </a:t>
            </a:r>
            <a:r>
              <a:rPr lang="en-US" sz="2400" b="1" i="1" baseline="30000" dirty="0" smtClean="0">
                <a:solidFill>
                  <a:schemeClr val="tx2"/>
                </a:solidFill>
              </a:rPr>
              <a:t>+</a:t>
            </a:r>
            <a:r>
              <a:rPr lang="en-US" sz="2400" b="1" i="1" dirty="0" smtClean="0"/>
              <a:t>   </a:t>
            </a:r>
            <a:r>
              <a:rPr lang="en-US" sz="2400" dirty="0" smtClean="0"/>
              <a:t>(Counting numbers)</a:t>
            </a:r>
            <a:endParaRPr lang="en-US" sz="2400" b="1" i="1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 </a:t>
            </a:r>
            <a:r>
              <a:rPr lang="en-US" sz="2400" dirty="0" smtClean="0">
                <a:latin typeface="Monotype Corsiva" pitchFamily="66" charset="0"/>
              </a:rPr>
              <a:t>Z</a:t>
            </a:r>
            <a:r>
              <a:rPr lang="en-US" sz="2400" baseline="30000" dirty="0" smtClean="0"/>
              <a:t> </a:t>
            </a:r>
            <a:r>
              <a:rPr lang="en-US" sz="2400" b="1" i="1" baseline="30000" dirty="0" smtClean="0"/>
              <a:t>+</a:t>
            </a:r>
            <a:r>
              <a:rPr lang="en-US" sz="2000" dirty="0" smtClean="0"/>
              <a:t> = { 1, 2, 3, …}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set of whole numbers</a:t>
            </a:r>
            <a:r>
              <a:rPr lang="en-US" sz="2400" b="1" dirty="0" smtClean="0"/>
              <a:t> </a:t>
            </a:r>
            <a:r>
              <a:rPr lang="en-US" sz="2400" dirty="0" smtClean="0">
                <a:solidFill>
                  <a:schemeClr val="tx2"/>
                </a:solidFill>
                <a:latin typeface="Monotype Corsiva" pitchFamily="66" charset="0"/>
              </a:rPr>
              <a:t>W</a:t>
            </a:r>
            <a:r>
              <a:rPr lang="en-US" sz="2400" b="1" i="1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 </a:t>
            </a:r>
            <a:r>
              <a:rPr lang="en-US" sz="2000" dirty="0" smtClean="0">
                <a:latin typeface="Monotype Corsiva" pitchFamily="66" charset="0"/>
              </a:rPr>
              <a:t>W =</a:t>
            </a:r>
            <a:r>
              <a:rPr lang="en-US" sz="2000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en-US" sz="2000" dirty="0" smtClean="0"/>
              <a:t>{ 0, 1, 2, 3, …}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Real Numbers </a:t>
            </a:r>
            <a:r>
              <a:rPr lang="en-US" sz="2800" dirty="0" smtClean="0">
                <a:solidFill>
                  <a:schemeClr val="tx2"/>
                </a:solidFill>
                <a:latin typeface="Monotype Corsiva" pitchFamily="66" charset="0"/>
              </a:rPr>
              <a:t>R</a:t>
            </a:r>
            <a:r>
              <a:rPr lang="en-US" sz="2400" b="1" dirty="0" smtClean="0">
                <a:solidFill>
                  <a:schemeClr val="tx2"/>
                </a:solidFill>
                <a:latin typeface="French Script MT" pitchFamily="66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Any decimal number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Rational Numbers </a:t>
            </a:r>
            <a:r>
              <a:rPr lang="en-US" sz="2800" b="1" dirty="0" smtClean="0">
                <a:solidFill>
                  <a:schemeClr val="tx2"/>
                </a:solidFill>
                <a:latin typeface="Monotype Corsiva" pitchFamily="66" charset="0"/>
              </a:rPr>
              <a:t>Q</a:t>
            </a:r>
            <a:endParaRPr lang="en-US" sz="2800" b="1" dirty="0" smtClean="0">
              <a:latin typeface="French Script MT" pitchFamily="66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Any number that can be written as a ratio of two integers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Example of a number that is in </a:t>
            </a:r>
            <a:r>
              <a:rPr lang="en-US" sz="2800" dirty="0" smtClean="0">
                <a:solidFill>
                  <a:schemeClr val="tx2"/>
                </a:solidFill>
                <a:latin typeface="Monotype Corsiva" pitchFamily="66" charset="0"/>
              </a:rPr>
              <a:t>R</a:t>
            </a:r>
            <a:r>
              <a:rPr lang="en-US" sz="2400" dirty="0" smtClean="0"/>
              <a:t>  but not in </a:t>
            </a:r>
            <a:r>
              <a:rPr lang="en-US" sz="2800" b="1" dirty="0" smtClean="0">
                <a:solidFill>
                  <a:schemeClr val="tx2"/>
                </a:solidFill>
                <a:latin typeface="Monotype Corsiva" pitchFamily="66" charset="0"/>
              </a:rPr>
              <a:t>Q</a:t>
            </a:r>
            <a:r>
              <a:rPr lang="en-US" sz="2400" dirty="0" smtClean="0"/>
              <a:t> ?</a:t>
            </a:r>
          </a:p>
        </p:txBody>
      </p:sp>
      <p:sp>
        <p:nvSpPr>
          <p:cNvPr id="8199" name="Text Box 4"/>
          <p:cNvSpPr txBox="1">
            <a:spLocks noChangeArrowheads="1"/>
          </p:cNvSpPr>
          <p:nvPr/>
        </p:nvSpPr>
        <p:spPr bwMode="auto">
          <a:xfrm>
            <a:off x="2209800" y="6019800"/>
            <a:ext cx="495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94D98B54-8D97-4B38-AD13-E728D372EEBA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Additional Set Description 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15400" cy="4530725"/>
          </a:xfrm>
        </p:spPr>
        <p:txBody>
          <a:bodyPr/>
          <a:lstStyle/>
          <a:p>
            <a:pPr eaLnBrk="1" hangingPunct="1"/>
            <a:r>
              <a:rPr lang="en-US" dirty="0" smtClean="0"/>
              <a:t> The set of even numbers </a:t>
            </a:r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 is the set containing  … -8, -6, -4, -2, 0, 2, 4, 6, 8, …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=  any x  that is  2 * some integer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= Set of all x  | x = 2*y where y is an integer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={ x | x = 2*y  where y is an integer }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= { x | x = 2*y  where y is in </a:t>
            </a:r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Z </a:t>
            </a:r>
            <a:r>
              <a:rPr lang="en-US" dirty="0" smtClean="0"/>
              <a:t>}</a:t>
            </a:r>
          </a:p>
          <a:p>
            <a:pPr lvl="1" eaLnBrk="1" hangingPunct="1"/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E</a:t>
            </a:r>
            <a:r>
              <a:rPr lang="en-US" dirty="0" smtClean="0"/>
              <a:t> = { x | x = 2*y  where y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dirty="0" smtClean="0">
                <a:solidFill>
                  <a:schemeClr val="tx2"/>
                </a:solidFill>
                <a:latin typeface="Monotype Corsiva" pitchFamily="66" charset="0"/>
              </a:rPr>
              <a:t>Z </a:t>
            </a:r>
            <a:r>
              <a:rPr lang="en-US" dirty="0" smtClean="0"/>
              <a:t>}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69E28783-A8A2-4912-9F17-1310B4E3D2E2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Membership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1676400"/>
            <a:ext cx="7340600" cy="4083050"/>
          </a:xfrm>
        </p:spPr>
        <p:txBody>
          <a:bodyPr/>
          <a:lstStyle/>
          <a:p>
            <a:pPr eaLnBrk="1" hangingPunct="1"/>
            <a:r>
              <a:rPr lang="en-US" smtClean="0"/>
              <a:t>x is an element of A is written x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A</a:t>
            </a:r>
          </a:p>
          <a:p>
            <a:pPr lvl="1" eaLnBrk="1" hangingPunct="1"/>
            <a:r>
              <a:rPr lang="en-US" smtClean="0"/>
              <a:t>Means that the object x is in the set A</a:t>
            </a:r>
          </a:p>
          <a:p>
            <a:pPr eaLnBrk="1" hangingPunct="1"/>
            <a:r>
              <a:rPr lang="en-US" smtClean="0"/>
              <a:t>x is </a:t>
            </a:r>
            <a:r>
              <a:rPr lang="en-US" smtClean="0">
                <a:solidFill>
                  <a:schemeClr val="tx2"/>
                </a:solidFill>
              </a:rPr>
              <a:t>not</a:t>
            </a:r>
            <a:r>
              <a:rPr lang="en-US" b="1" smtClean="0"/>
              <a:t> </a:t>
            </a:r>
            <a:r>
              <a:rPr lang="en-US" smtClean="0"/>
              <a:t>an element of A is written x </a:t>
            </a:r>
            <a:r>
              <a:rPr lang="en-US" smtClean="0">
                <a:sym typeface="Symbol" pitchFamily="18" charset="2"/>
              </a:rPr>
              <a:t></a:t>
            </a:r>
            <a:r>
              <a:rPr lang="en-US" smtClean="0"/>
              <a:t> A</a:t>
            </a:r>
          </a:p>
          <a:p>
            <a:pPr eaLnBrk="1" hangingPunct="1"/>
            <a:r>
              <a:rPr lang="en-US" smtClean="0"/>
              <a:t>Given: S={1, -5, 9} and </a:t>
            </a:r>
            <a:r>
              <a:rPr lang="en-US" b="1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b="1" baseline="30000" smtClean="0">
                <a:solidFill>
                  <a:schemeClr val="tx2"/>
                </a:solidFill>
                <a:latin typeface="Monotype Corsiva" pitchFamily="66" charset="0"/>
              </a:rPr>
              <a:t>+</a:t>
            </a:r>
            <a:r>
              <a:rPr lang="en-US" smtClean="0"/>
              <a:t> the positive Integers</a:t>
            </a:r>
          </a:p>
          <a:p>
            <a:pPr lvl="1" eaLnBrk="1" hangingPunct="1"/>
            <a:r>
              <a:rPr lang="en-US" smtClean="0"/>
              <a:t>  1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smtClean="0"/>
              <a:t>S  	 1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b="1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b="1" baseline="30000" smtClean="0">
                <a:solidFill>
                  <a:schemeClr val="tx2"/>
                </a:solidFill>
                <a:latin typeface="Monotype Corsiva" pitchFamily="66" charset="0"/>
              </a:rPr>
              <a:t>+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 -5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z="2000" smtClean="0"/>
              <a:t> </a:t>
            </a:r>
            <a:r>
              <a:rPr lang="en-US" smtClean="0"/>
              <a:t>S  	-5 </a:t>
            </a:r>
            <a:r>
              <a:rPr lang="en-US" smtClean="0">
                <a:sym typeface="Symbol" pitchFamily="18" charset="2"/>
              </a:rPr>
              <a:t> </a:t>
            </a:r>
            <a:r>
              <a:rPr lang="en-US" b="1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b="1" baseline="30000" smtClean="0">
                <a:solidFill>
                  <a:schemeClr val="tx2"/>
                </a:solidFill>
                <a:latin typeface="Monotype Corsiva" pitchFamily="66" charset="0"/>
              </a:rPr>
              <a:t>+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  2 </a:t>
            </a:r>
            <a:r>
              <a:rPr lang="en-US" smtClean="0">
                <a:sym typeface="Symbol" pitchFamily="18" charset="2"/>
              </a:rPr>
              <a:t></a:t>
            </a:r>
            <a:r>
              <a:rPr lang="en-US" smtClean="0"/>
              <a:t> S  	 2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b="1" smtClean="0">
                <a:solidFill>
                  <a:schemeClr val="tx2"/>
                </a:solidFill>
                <a:latin typeface="Monotype Corsiva" pitchFamily="66" charset="0"/>
              </a:rPr>
              <a:t>Z</a:t>
            </a:r>
            <a:r>
              <a:rPr lang="en-US" b="1" baseline="30000" smtClean="0">
                <a:solidFill>
                  <a:schemeClr val="tx2"/>
                </a:solidFill>
                <a:latin typeface="Monotype Corsiva" pitchFamily="66" charset="0"/>
              </a:rPr>
              <a:t>+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2 - </a:t>
            </a:r>
            <a:fld id="{143FDE36-7288-4628-B955-AC1CA458438E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Set Ordering and Duplicates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Order of elements does not matter</a:t>
            </a:r>
          </a:p>
          <a:p>
            <a:pPr lvl="1" eaLnBrk="1" hangingPunct="1"/>
            <a:r>
              <a:rPr lang="en-US" dirty="0" smtClean="0"/>
              <a:t>{1, 6, 9} = {1, 9, 6} = {6, 9, 1}</a:t>
            </a:r>
          </a:p>
          <a:p>
            <a:pPr eaLnBrk="1" hangingPunct="1"/>
            <a:r>
              <a:rPr lang="en-US" dirty="0" smtClean="0"/>
              <a:t>Repeated elements do not matter</a:t>
            </a:r>
          </a:p>
          <a:p>
            <a:pPr lvl="1" eaLnBrk="1" hangingPunct="1"/>
            <a:r>
              <a:rPr lang="en-US" dirty="0" smtClean="0"/>
              <a:t>{1, 1, 1, 1, 2, 3} = {1, 2, 3} = {1, 2, 2, 3}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2530</TotalTime>
  <Words>1586</Words>
  <Application>Microsoft Office PowerPoint</Application>
  <PresentationFormat>On-screen Show (4:3)</PresentationFormat>
  <Paragraphs>241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Fireball</vt:lpstr>
      <vt:lpstr>Lecture 2 Introduction To Sets</vt:lpstr>
      <vt:lpstr>Lecture Introduction</vt:lpstr>
      <vt:lpstr>Set Definition </vt:lpstr>
      <vt:lpstr>Set Description Examples </vt:lpstr>
      <vt:lpstr>Finite Set Examples</vt:lpstr>
      <vt:lpstr>Infinite Set Examples </vt:lpstr>
      <vt:lpstr>Additional Set Description </vt:lpstr>
      <vt:lpstr>Set Membership</vt:lpstr>
      <vt:lpstr>Set Ordering and Duplicates</vt:lpstr>
      <vt:lpstr>Set Equality </vt:lpstr>
      <vt:lpstr>Subsets</vt:lpstr>
      <vt:lpstr>Proper Subsets</vt:lpstr>
      <vt:lpstr>Membership and Subset Exercise</vt:lpstr>
      <vt:lpstr>Subsets and Equality</vt:lpstr>
      <vt:lpstr>Power Set</vt:lpstr>
      <vt:lpstr>Power Set Example</vt:lpstr>
      <vt:lpstr>Set Size</vt:lpstr>
      <vt:lpstr>Universal Set</vt:lpstr>
      <vt:lpstr>Venn Diagrams</vt:lpstr>
      <vt:lpstr>Venn Diagrams: Subsets </vt:lpstr>
      <vt:lpstr>Venn Diagrams: Subsets 2</vt:lpstr>
      <vt:lpstr>Venn Diagram Exercise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86</cp:revision>
  <cp:lastPrinted>1601-01-01T00:00:00Z</cp:lastPrinted>
  <dcterms:created xsi:type="dcterms:W3CDTF">2003-01-26T23:29:36Z</dcterms:created>
  <dcterms:modified xsi:type="dcterms:W3CDTF">2014-08-16T23:20:01Z</dcterms:modified>
</cp:coreProperties>
</file>